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92" r:id="rId2"/>
    <p:sldId id="289" r:id="rId3"/>
    <p:sldId id="296" r:id="rId4"/>
    <p:sldId id="282" r:id="rId5"/>
    <p:sldId id="263" r:id="rId6"/>
    <p:sldId id="264" r:id="rId7"/>
    <p:sldId id="269" r:id="rId8"/>
    <p:sldId id="27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172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160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169642857142905E-2"/>
          <c:y val="0.14117987677195001"/>
          <c:w val="0.85044642857142905"/>
          <c:h val="0.81730148909508604"/>
        </c:manualLayout>
      </c:layout>
      <c:ofPieChart>
        <c:ofPieType val="bar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Percent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CF1-204C-B136-C1C0755B578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CF1-204C-B136-C1C0755B578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CF1-204C-B136-C1C0755B578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CF1-204C-B136-C1C0755B578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CF1-204C-B136-C1C0755B5780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4CF1-204C-B136-C1C0755B5780}"/>
              </c:ext>
            </c:extLst>
          </c:dPt>
          <c:dLbls>
            <c:dLbl>
              <c:idx val="2"/>
              <c:layout>
                <c:manualLayout>
                  <c:x val="4.3939820022497199E-8"/>
                  <c:y val="-2.6226642799733798E-3"/>
                </c:manualLayout>
              </c:layout>
              <c:tx>
                <c:rich>
                  <a:bodyPr/>
                  <a:lstStyle/>
                  <a:p>
                    <a:fld id="{CF60A6A2-4552-480B-BF52-78F0B3574F0A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 (</a:t>
                    </a:r>
                    <a:fld id="{5C691B63-09FC-477D-AADD-9AF5EE675F0C}" type="PERCENTAGE">
                      <a:rPr lang="en-US" baseline="0" smtClean="0"/>
                      <a:pPr/>
                      <a:t>[PERCENTAGE]</a:t>
                    </a:fld>
                    <a:r>
                      <a:rPr lang="en-US" baseline="0" dirty="0"/>
                      <a:t>)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4CF1-204C-B136-C1C0755B5780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probable</a:t>
                    </a:r>
                    <a:r>
                      <a:rPr lang="en-US" baseline="0"/>
                      <a:t> virological failure</a:t>
                    </a:r>
                    <a:r>
                      <a:rPr lang="en-US"/>
                      <a:t> 19%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CF1-204C-B136-C1C0755B578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eparator>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Suppressed</c:v>
                </c:pt>
                <c:pt idx="1">
                  <c:v>Low viraemia</c:v>
                </c:pt>
                <c:pt idx="2">
                  <c:v>1000-9999</c:v>
                </c:pt>
                <c:pt idx="3">
                  <c:v>10000-99999</c:v>
                </c:pt>
                <c:pt idx="4">
                  <c:v>100000 and above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56.9</c:v>
                </c:pt>
                <c:pt idx="1">
                  <c:v>25.2</c:v>
                </c:pt>
                <c:pt idx="2">
                  <c:v>7.3</c:v>
                </c:pt>
                <c:pt idx="3">
                  <c:v>8.1</c:v>
                </c:pt>
                <c:pt idx="4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4CF1-204C-B136-C1C0755B5780}"/>
            </c:ext>
          </c:extLst>
        </c:ser>
        <c:dLbls>
          <c:dLblPos val="bestFit"/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gapWidth val="150"/>
        <c:splitType val="percent"/>
        <c:splitPos val="15"/>
        <c:secondPieSize val="75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169642857142863E-2"/>
          <c:y val="0.14117987677195049"/>
          <c:w val="0.8504464285714286"/>
          <c:h val="0.81730148909508582"/>
        </c:manualLayout>
      </c:layout>
      <c:ofPieChart>
        <c:ofPieType val="bar"/>
        <c:varyColors val="1"/>
        <c:dLbls>
          <c:dLblPos val="bestFit"/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gapWidth val="150"/>
        <c:splitType val="percent"/>
        <c:splitPos val="15"/>
        <c:secondPieSize val="75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50000"/>
            <a:lumOff val="50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915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50000"/>
            <a:lumOff val="50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915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1</cdr:y>
    </cdr:to>
    <cdr:sp macro="" textlink="">
      <cdr:nvSpPr>
        <cdr:cNvPr id="2" name="Content Placeholder 2">
          <a:extLst xmlns:a="http://schemas.openxmlformats.org/drawingml/2006/main">
            <a:ext uri="{FF2B5EF4-FFF2-40B4-BE49-F238E27FC236}">
              <a16:creationId xmlns:a16="http://schemas.microsoft.com/office/drawing/2014/main" id="{A6AFC575-7EB4-044A-9A51-0BD7E1C1E744}"/>
            </a:ext>
          </a:extLst>
        </cdr:cNvPr>
        <cdr:cNvSpPr>
          <a:spLocks xmlns:a="http://schemas.openxmlformats.org/drawingml/2006/main" noGrp="1"/>
        </cdr:cNvSpPr>
      </cdr:nvSpPr>
      <cdr:spPr>
        <a:xfrm xmlns:a="http://schemas.openxmlformats.org/drawingml/2006/main">
          <a:off x="5883189" y="322649"/>
          <a:ext cx="6227806" cy="67344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lIns="91440" tIns="45720" rIns="91440" bIns="45720" rtlCol="0">
          <a:normAutofit fontScale="77500" lnSpcReduction="20000"/>
        </a:bodyPr>
        <a:lstStyle xmlns:a="http://schemas.openxmlformats.org/drawingml/2006/main">
          <a:lvl1pPr marL="228600" indent="-228600" algn="l" defTabSz="914400" rtl="0" eaLnBrk="1" latinLnBrk="0" hangingPunct="1">
            <a:lnSpc>
              <a:spcPct val="90000"/>
            </a:lnSpc>
            <a:spcBef>
              <a:spcPts val="1000"/>
            </a:spcBef>
            <a:buFont typeface="Arial" panose="020B0604020202020204" pitchFamily="34" charset="0"/>
            <a:buChar char="•"/>
            <a:defRPr sz="2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685800" indent="-228600" algn="l" defTabSz="914400" rtl="0" eaLnBrk="1" latinLnBrk="0" hangingPunct="1">
            <a:lnSpc>
              <a:spcPct val="90000"/>
            </a:lnSpc>
            <a:spcBef>
              <a:spcPts val="500"/>
            </a:spcBef>
            <a:buFont typeface="Arial" panose="020B0604020202020204" pitchFamily="34" charset="0"/>
            <a:buChar char="•"/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1143000" indent="-228600" algn="l" defTabSz="914400" rtl="0" eaLnBrk="1" latinLnBrk="0" hangingPunct="1">
            <a:lnSpc>
              <a:spcPct val="90000"/>
            </a:lnSpc>
            <a:spcBef>
              <a:spcPts val="500"/>
            </a:spcBef>
            <a:buFont typeface="Arial" panose="020B0604020202020204" pitchFamily="34" charset="0"/>
            <a:buChar char="•"/>
            <a:defRPr sz="2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600200" indent="-228600" algn="l" defTabSz="914400" rtl="0" eaLnBrk="1" latinLnBrk="0" hangingPunct="1">
            <a:lnSpc>
              <a:spcPct val="90000"/>
            </a:lnSpc>
            <a:spcBef>
              <a:spcPts val="500"/>
            </a:spcBef>
            <a:buFont typeface="Arial" panose="020B0604020202020204" pitchFamily="34" charset="0"/>
            <a:buChar char="•"/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2057400" indent="-228600" algn="l" defTabSz="914400" rtl="0" eaLnBrk="1" latinLnBrk="0" hangingPunct="1">
            <a:lnSpc>
              <a:spcPct val="90000"/>
            </a:lnSpc>
            <a:spcBef>
              <a:spcPts val="500"/>
            </a:spcBef>
            <a:buFont typeface="Arial" panose="020B0604020202020204" pitchFamily="34" charset="0"/>
            <a:buChar char="•"/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514600" indent="-228600" algn="l" defTabSz="914400" rtl="0" eaLnBrk="1" latinLnBrk="0" hangingPunct="1">
            <a:lnSpc>
              <a:spcPct val="90000"/>
            </a:lnSpc>
            <a:spcBef>
              <a:spcPts val="500"/>
            </a:spcBef>
            <a:buFont typeface="Arial" panose="020B0604020202020204" pitchFamily="34" charset="0"/>
            <a:buChar char="•"/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971800" indent="-228600" algn="l" defTabSz="914400" rtl="0" eaLnBrk="1" latinLnBrk="0" hangingPunct="1">
            <a:lnSpc>
              <a:spcPct val="90000"/>
            </a:lnSpc>
            <a:spcBef>
              <a:spcPts val="500"/>
            </a:spcBef>
            <a:buFont typeface="Arial" panose="020B0604020202020204" pitchFamily="34" charset="0"/>
            <a:buChar char="•"/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429000" indent="-228600" algn="l" defTabSz="914400" rtl="0" eaLnBrk="1" latinLnBrk="0" hangingPunct="1">
            <a:lnSpc>
              <a:spcPct val="90000"/>
            </a:lnSpc>
            <a:spcBef>
              <a:spcPts val="500"/>
            </a:spcBef>
            <a:buFont typeface="Arial" panose="020B0604020202020204" pitchFamily="34" charset="0"/>
            <a:buChar char="•"/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886200" indent="-228600" algn="l" defTabSz="914400" rtl="0" eaLnBrk="1" latinLnBrk="0" hangingPunct="1">
            <a:lnSpc>
              <a:spcPct val="90000"/>
            </a:lnSpc>
            <a:spcBef>
              <a:spcPts val="500"/>
            </a:spcBef>
            <a:buFont typeface="Arial" panose="020B0604020202020204" pitchFamily="34" charset="0"/>
            <a:buChar char="•"/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indent="0" algn="just">
            <a:buNone/>
          </a:pPr>
          <a:r>
            <a:rPr lang="en-ZA" dirty="0"/>
            <a:t> </a:t>
          </a:r>
        </a:p>
        <a:p xmlns:a="http://schemas.openxmlformats.org/drawingml/2006/main">
          <a:pPr algn="just"/>
          <a:r>
            <a:rPr lang="en-US" dirty="0"/>
            <a:t>NNRTI-associated resistance mutations tend to predominate in women delivering their index pregnancy at high viral load in SA.</a:t>
          </a:r>
        </a:p>
        <a:p xmlns:a="http://schemas.openxmlformats.org/drawingml/2006/main">
          <a:pPr algn="just"/>
          <a:endParaRPr lang="en-US" dirty="0"/>
        </a:p>
        <a:p xmlns:a="http://schemas.openxmlformats.org/drawingml/2006/main">
          <a:pPr algn="just"/>
          <a:r>
            <a:rPr lang="en-US" dirty="0"/>
            <a:t>Despite switching to PI-based ART, NNRTI-associated mutations still persist (</a:t>
          </a:r>
          <a:r>
            <a:rPr lang="en-US" dirty="0">
              <a:solidFill>
                <a:srgbClr val="FF0000"/>
              </a:solidFill>
            </a:rPr>
            <a:t>Archived resistance</a:t>
          </a:r>
          <a:r>
            <a:rPr lang="en-US" dirty="0"/>
            <a:t>) for almost a year.</a:t>
          </a:r>
        </a:p>
        <a:p xmlns:a="http://schemas.openxmlformats.org/drawingml/2006/main">
          <a:pPr algn="just"/>
          <a:endParaRPr lang="en-US" dirty="0"/>
        </a:p>
        <a:p xmlns:a="http://schemas.openxmlformats.org/drawingml/2006/main">
          <a:pPr algn="just"/>
          <a:r>
            <a:rPr lang="en-US" dirty="0"/>
            <a:t>Studies have demonstrated onward transmission of these maternal DRMs to newborns (7, 8). </a:t>
          </a:r>
        </a:p>
        <a:p xmlns:a="http://schemas.openxmlformats.org/drawingml/2006/main">
          <a:pPr algn="just"/>
          <a:endParaRPr lang="en-US" dirty="0"/>
        </a:p>
        <a:p xmlns:a="http://schemas.openxmlformats.org/drawingml/2006/main">
          <a:pPr algn="just"/>
          <a:r>
            <a:rPr lang="en-US" dirty="0"/>
            <a:t>Clinicians should </a:t>
          </a:r>
          <a:r>
            <a:rPr lang="en-US" b="1" dirty="0"/>
            <a:t>monitor viral load and switch regimen </a:t>
          </a:r>
          <a:r>
            <a:rPr lang="en-US" dirty="0"/>
            <a:t>promptly while addressing adherence challenges among pregnant women on ART. </a:t>
          </a:r>
          <a:endParaRPr lang="en-ZA" dirty="0"/>
        </a:p>
        <a:p xmlns:a="http://schemas.openxmlformats.org/drawingml/2006/main">
          <a:pPr marL="0" indent="0" algn="just">
            <a:buNone/>
          </a:pPr>
          <a:endParaRPr lang="en-US" dirty="0"/>
        </a:p>
        <a:p xmlns:a="http://schemas.openxmlformats.org/drawingml/2006/main">
          <a:pPr algn="just"/>
          <a:r>
            <a:rPr lang="en-US" b="1" dirty="0">
              <a:solidFill>
                <a:srgbClr val="FF0000"/>
              </a:solidFill>
            </a:rPr>
            <a:t>In conclusion</a:t>
          </a:r>
          <a:r>
            <a:rPr lang="en-US" b="1" dirty="0"/>
            <a:t>, </a:t>
          </a:r>
          <a:r>
            <a:rPr lang="en-US" dirty="0"/>
            <a:t>DRMs remain a threat to achieving the goal of elimination of MTCT in South Africa.</a:t>
          </a:r>
        </a:p>
        <a:p xmlns:a="http://schemas.openxmlformats.org/drawingml/2006/main">
          <a:pPr algn="just"/>
          <a:endParaRPr lang="en-US" dirty="0"/>
        </a:p>
        <a:p xmlns:a="http://schemas.openxmlformats.org/drawingml/2006/main">
          <a:pPr algn="just"/>
          <a:r>
            <a:rPr lang="en-US" b="1" dirty="0">
              <a:solidFill>
                <a:srgbClr val="FF0000"/>
              </a:solidFill>
            </a:rPr>
            <a:t>Recommendation: </a:t>
          </a:r>
          <a:r>
            <a:rPr lang="en-US" dirty="0"/>
            <a:t>A </a:t>
          </a:r>
          <a:r>
            <a:rPr lang="en-US" b="1" dirty="0"/>
            <a:t>point-of-care RT-PCR kits for screening for common resistance mutations in order to </a:t>
          </a:r>
          <a:r>
            <a:rPr lang="en-US" dirty="0"/>
            <a:t>guide appropriate neonatal prophylaxis and maternal therapy.  </a:t>
          </a:r>
          <a:endParaRPr lang="en-ZA" dirty="0"/>
        </a:p>
        <a:p xmlns:a="http://schemas.openxmlformats.org/drawingml/2006/main">
          <a:pPr algn="just"/>
          <a:endParaRPr lang="en-ZA" dirty="0"/>
        </a:p>
        <a:p xmlns:a="http://schemas.openxmlformats.org/drawingml/2006/main">
          <a:endParaRPr lang="en-ZA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060D74-69F8-4049-AF22-72C293B96713}" type="datetimeFigureOut">
              <a:rPr lang="en-ZA" smtClean="0"/>
              <a:t>2019/07/18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70D88B-D791-415C-8BBC-FBD21F1193F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91441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382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591E9-1B18-4817-8DBE-5B9F85AF1370}" type="datetimeFigureOut">
              <a:rPr lang="en-ZA" smtClean="0"/>
              <a:t>2019/07/18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B9CC7-399B-4B9B-AEF1-D7751B855F8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05305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591E9-1B18-4817-8DBE-5B9F85AF1370}" type="datetimeFigureOut">
              <a:rPr lang="en-ZA" smtClean="0"/>
              <a:t>2019/07/18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B9CC7-399B-4B9B-AEF1-D7751B855F8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134690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591E9-1B18-4817-8DBE-5B9F85AF1370}" type="datetimeFigureOut">
              <a:rPr lang="en-ZA" smtClean="0"/>
              <a:t>2019/07/18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B9CC7-399B-4B9B-AEF1-D7751B855F8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186581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6EA6-EFEA-4C30-9264-4F9291A5780D}" type="datetime1">
              <a:rPr lang="en-US" smtClean="0"/>
              <a:pPr/>
              <a:t>7/18/19</a:t>
            </a:fld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lang="en-US" sz="1867" b="1" smtClean="0">
                <a:solidFill>
                  <a:srgbClr val="FFFFFF"/>
                </a:solidFill>
              </a:rPr>
              <a:pPr algn="ctr"/>
              <a:t>‹#›</a:t>
            </a:fld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sz="quarter" idx="13"/>
          </p:nvPr>
        </p:nvSpPr>
        <p:spPr>
          <a:xfrm>
            <a:off x="812800" y="1803400"/>
            <a:ext cx="10871200" cy="436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19756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591E9-1B18-4817-8DBE-5B9F85AF1370}" type="datetimeFigureOut">
              <a:rPr lang="en-ZA" smtClean="0"/>
              <a:t>2019/07/18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B9CC7-399B-4B9B-AEF1-D7751B855F8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39219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591E9-1B18-4817-8DBE-5B9F85AF1370}" type="datetimeFigureOut">
              <a:rPr lang="en-ZA" smtClean="0"/>
              <a:t>2019/07/18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B9CC7-399B-4B9B-AEF1-D7751B855F8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213943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591E9-1B18-4817-8DBE-5B9F85AF1370}" type="datetimeFigureOut">
              <a:rPr lang="en-ZA" smtClean="0"/>
              <a:t>2019/07/18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B9CC7-399B-4B9B-AEF1-D7751B855F8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6285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591E9-1B18-4817-8DBE-5B9F85AF1370}" type="datetimeFigureOut">
              <a:rPr lang="en-ZA" smtClean="0"/>
              <a:t>2019/07/18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B9CC7-399B-4B9B-AEF1-D7751B855F8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29737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591E9-1B18-4817-8DBE-5B9F85AF1370}" type="datetimeFigureOut">
              <a:rPr lang="en-ZA" smtClean="0"/>
              <a:t>2019/07/18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B9CC7-399B-4B9B-AEF1-D7751B855F8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96441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591E9-1B18-4817-8DBE-5B9F85AF1370}" type="datetimeFigureOut">
              <a:rPr lang="en-ZA" smtClean="0"/>
              <a:t>2019/07/18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B9CC7-399B-4B9B-AEF1-D7751B855F8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96983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591E9-1B18-4817-8DBE-5B9F85AF1370}" type="datetimeFigureOut">
              <a:rPr lang="en-ZA" smtClean="0"/>
              <a:t>2019/07/18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B9CC7-399B-4B9B-AEF1-D7751B855F8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4627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591E9-1B18-4817-8DBE-5B9F85AF1370}" type="datetimeFigureOut">
              <a:rPr lang="en-ZA" smtClean="0"/>
              <a:t>2019/07/18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B9CC7-399B-4B9B-AEF1-D7751B855F8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4210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4591E9-1B18-4817-8DBE-5B9F85AF1370}" type="datetimeFigureOut">
              <a:rPr lang="en-ZA" smtClean="0"/>
              <a:t>2019/07/18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0B9CC7-399B-4B9B-AEF1-D7751B855F8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39267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mailto:jlambert@mater.ie" TargetMode="External"/><Relationship Id="rId3" Type="http://schemas.openxmlformats.org/officeDocument/2006/relationships/hyperlink" Target="mailto:vincoladele@gmail.com" TargetMode="External"/><Relationship Id="rId7" Type="http://schemas.openxmlformats.org/officeDocument/2006/relationships/hyperlink" Target="mailto:ajayianthony@gmail.com" TargetMode="External"/><Relationship Id="rId12" Type="http://schemas.openxmlformats.org/officeDocument/2006/relationships/image" Target="../media/image5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hyperlink" Target="mailto:benvida2004@yahoo.com" TargetMode="External"/><Relationship Id="rId11" Type="http://schemas.openxmlformats.org/officeDocument/2006/relationships/image" Target="../media/image4.png"/><Relationship Id="rId5" Type="http://schemas.openxmlformats.org/officeDocument/2006/relationships/hyperlink" Target="mailto:C355251@gmail.com" TargetMode="External"/><Relationship Id="rId10" Type="http://schemas.openxmlformats.org/officeDocument/2006/relationships/image" Target="../media/image3.png"/><Relationship Id="rId4" Type="http://schemas.openxmlformats.org/officeDocument/2006/relationships/hyperlink" Target="mailto:aokoh@ufh.ac.za" TargetMode="External"/><Relationship Id="rId9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hivdb.stanford.edu/pages/algs/HIVdb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tiff"/><Relationship Id="rId4" Type="http://schemas.openxmlformats.org/officeDocument/2006/relationships/image" Target="http://faculty.ccbcmd.edu/courses/bio141/lecguide/unit4/viruses/images/hivgenes%20%5bConverted%5d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5.tif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54833" y="2050462"/>
            <a:ext cx="11804646" cy="4560403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en-ZA" sz="8000" b="1" i="1" u="sng" dirty="0">
                <a:solidFill>
                  <a:srgbClr val="0070C0"/>
                </a:solidFill>
              </a:rPr>
              <a:t>RESISTANCE: WE CARE</a:t>
            </a:r>
          </a:p>
          <a:p>
            <a:pPr marL="0" indent="0" algn="ctr">
              <a:buNone/>
            </a:pPr>
            <a:r>
              <a:rPr lang="en-US" sz="9600" b="1" dirty="0">
                <a:solidFill>
                  <a:srgbClr val="FF0000"/>
                </a:solidFill>
              </a:rPr>
              <a:t>HIV-1 DRUG RESISTANCE SURVEILLANCE AMONG PARTURIENT WOMEN ON ANTI-RETROVIRAL THERAPY  IN THE EASTERN CAPE, SOUTH AFRICA</a:t>
            </a:r>
          </a:p>
          <a:p>
            <a:pPr marL="0" indent="0">
              <a:buNone/>
            </a:pPr>
            <a:r>
              <a:rPr lang="en-ZA" sz="8000" b="1" dirty="0"/>
              <a:t>*Oladele</a:t>
            </a:r>
            <a:r>
              <a:rPr lang="en-ZA" sz="8000" b="1" u="sng" dirty="0"/>
              <a:t> </a:t>
            </a:r>
            <a:r>
              <a:rPr lang="en-ZA" sz="8000" b="1" dirty="0"/>
              <a:t>Vincent</a:t>
            </a:r>
            <a:r>
              <a:rPr lang="en-ZA" sz="8000" b="1" u="sng" dirty="0"/>
              <a:t> </a:t>
            </a:r>
            <a:r>
              <a:rPr lang="en-ZA" sz="8000" b="1" dirty="0"/>
              <a:t>Adeniyi</a:t>
            </a:r>
            <a:r>
              <a:rPr lang="en-ZA" sz="8000" b="1" baseline="30000" dirty="0"/>
              <a:t>1</a:t>
            </a:r>
            <a:r>
              <a:rPr lang="en-ZA" sz="8000" dirty="0"/>
              <a:t>, Chikwelu Larry Obi</a:t>
            </a:r>
            <a:r>
              <a:rPr lang="en-ZA" sz="8000" baseline="30000" dirty="0"/>
              <a:t>2</a:t>
            </a:r>
            <a:r>
              <a:rPr lang="en-ZA" sz="8000" dirty="0"/>
              <a:t>, Daniel Ter Goon</a:t>
            </a:r>
            <a:r>
              <a:rPr lang="en-ZA" sz="8000" baseline="30000" dirty="0"/>
              <a:t>3</a:t>
            </a:r>
            <a:r>
              <a:rPr lang="en-ZA" sz="8000" dirty="0"/>
              <a:t>, Benson Iweriebor</a:t>
            </a:r>
            <a:r>
              <a:rPr lang="en-ZA" sz="8000" baseline="30000" dirty="0"/>
              <a:t>2</a:t>
            </a:r>
            <a:r>
              <a:rPr lang="en-ZA" sz="8000" dirty="0"/>
              <a:t>, Anthony Idowu Ajayi</a:t>
            </a:r>
            <a:r>
              <a:rPr lang="en-ZA" sz="8000" baseline="30000" dirty="0"/>
              <a:t>4</a:t>
            </a:r>
            <a:r>
              <a:rPr lang="en-ZA" sz="8000" dirty="0"/>
              <a:t>, John Lambert</a:t>
            </a:r>
            <a:r>
              <a:rPr lang="en-ZA" sz="8000" baseline="30000" dirty="0"/>
              <a:t>5</a:t>
            </a:r>
            <a:r>
              <a:rPr lang="en-ZA" sz="8000" dirty="0"/>
              <a:t>, Anthony Okoh</a:t>
            </a:r>
            <a:r>
              <a:rPr lang="en-ZA" sz="8000" baseline="30000" dirty="0"/>
              <a:t>1</a:t>
            </a:r>
            <a:r>
              <a:rPr lang="en-US" sz="8000" b="1" dirty="0"/>
              <a:t>                                </a:t>
            </a:r>
          </a:p>
          <a:p>
            <a:pPr marL="0" indent="0" algn="ctr">
              <a:buNone/>
            </a:pPr>
            <a:r>
              <a:rPr lang="en-US" sz="8000" b="1" u="sng" dirty="0"/>
              <a:t>Affiliations </a:t>
            </a:r>
          </a:p>
          <a:p>
            <a:pPr marL="0" indent="0" algn="just">
              <a:buNone/>
            </a:pPr>
            <a:r>
              <a:rPr lang="en-ZA" sz="8000" dirty="0"/>
              <a:t>(1)Faculty of science and Agriculture, University of Fort Hare, Alice. Email: </a:t>
            </a:r>
            <a:r>
              <a:rPr lang="en-ZA" sz="8000" u="sng" dirty="0">
                <a:hlinkClick r:id="rId3"/>
              </a:rPr>
              <a:t>vincoladele@gmail.com</a:t>
            </a:r>
            <a:r>
              <a:rPr lang="en-ZA" sz="8000" dirty="0"/>
              <a:t>; </a:t>
            </a:r>
            <a:r>
              <a:rPr lang="en-ZA" sz="8000" u="sng" dirty="0">
                <a:hlinkClick r:id="rId4"/>
              </a:rPr>
              <a:t>aokoh@ufh.ac.za</a:t>
            </a:r>
            <a:r>
              <a:rPr lang="en-ZA" sz="8000" dirty="0"/>
              <a:t>. </a:t>
            </a:r>
          </a:p>
          <a:p>
            <a:pPr marL="0" indent="0" algn="just">
              <a:buNone/>
            </a:pPr>
            <a:r>
              <a:rPr lang="en-ZA" sz="8000" dirty="0"/>
              <a:t>(2) School of Science and Technology, </a:t>
            </a:r>
            <a:r>
              <a:rPr lang="en-ZA" sz="8000" dirty="0" err="1"/>
              <a:t>Sefako</a:t>
            </a:r>
            <a:r>
              <a:rPr lang="en-ZA" sz="8000" dirty="0"/>
              <a:t> </a:t>
            </a:r>
            <a:r>
              <a:rPr lang="en-ZA" sz="8000" dirty="0" err="1"/>
              <a:t>Makgatho</a:t>
            </a:r>
            <a:r>
              <a:rPr lang="en-ZA" sz="8000" dirty="0"/>
              <a:t> Health Sciences University, Pretoria. Email: </a:t>
            </a:r>
            <a:r>
              <a:rPr lang="en-ZA" sz="8000" u="sng" dirty="0">
                <a:hlinkClick r:id="rId5"/>
              </a:rPr>
              <a:t>C355251@gmail.com</a:t>
            </a:r>
            <a:r>
              <a:rPr lang="en-ZA" sz="8000" dirty="0"/>
              <a:t>; </a:t>
            </a:r>
            <a:r>
              <a:rPr lang="en-ZA" sz="8000" u="sng" dirty="0">
                <a:hlinkClick r:id="rId6"/>
              </a:rPr>
              <a:t>benvida2004@yahoo.com</a:t>
            </a:r>
            <a:r>
              <a:rPr lang="en-ZA" sz="8000" dirty="0"/>
              <a:t>. </a:t>
            </a:r>
          </a:p>
          <a:p>
            <a:pPr marL="0" indent="0" algn="just">
              <a:buNone/>
            </a:pPr>
            <a:r>
              <a:rPr lang="en-ZA" sz="8000" dirty="0"/>
              <a:t>(3) Faculty of Health Sciences, University of Fort Hare, East London. Email: </a:t>
            </a:r>
            <a:r>
              <a:rPr lang="en-ZA" sz="8000" dirty="0" err="1"/>
              <a:t>dgoon@ufh.ac.za</a:t>
            </a:r>
            <a:r>
              <a:rPr lang="en-ZA" sz="8000" dirty="0"/>
              <a:t>.</a:t>
            </a:r>
          </a:p>
          <a:p>
            <a:pPr marL="0" indent="0" algn="just">
              <a:buNone/>
            </a:pPr>
            <a:r>
              <a:rPr lang="en-ZA" sz="8000" dirty="0"/>
              <a:t>(4) Faculty of Social Sciences &amp; Humanities, University of Fort Hare, East London. Email: </a:t>
            </a:r>
            <a:r>
              <a:rPr lang="en-ZA" sz="8000" u="sng" dirty="0">
                <a:hlinkClick r:id="rId7"/>
              </a:rPr>
              <a:t>ajayianthony@gmail.com</a:t>
            </a:r>
            <a:r>
              <a:rPr lang="en-ZA" sz="8000" dirty="0"/>
              <a:t>. </a:t>
            </a:r>
          </a:p>
          <a:p>
            <a:pPr marL="0" indent="0" algn="just">
              <a:buNone/>
            </a:pPr>
            <a:r>
              <a:rPr lang="en-ZA" sz="8000" dirty="0"/>
              <a:t>(5)University College Dublin/Mater </a:t>
            </a:r>
            <a:r>
              <a:rPr lang="en-ZA" sz="8000" dirty="0" err="1"/>
              <a:t>Misericordiae</a:t>
            </a:r>
            <a:r>
              <a:rPr lang="en-ZA" sz="8000" dirty="0"/>
              <a:t> University Hospital, Catherine </a:t>
            </a:r>
            <a:r>
              <a:rPr lang="en-ZA" sz="8000" dirty="0" err="1"/>
              <a:t>McAuley</a:t>
            </a:r>
            <a:r>
              <a:rPr lang="en-ZA" sz="8000" dirty="0"/>
              <a:t> Education &amp; Research Centre, Dublin, Ireland. Email: </a:t>
            </a:r>
            <a:r>
              <a:rPr lang="en-ZA" sz="8000" u="sng" dirty="0">
                <a:hlinkClick r:id="rId8"/>
              </a:rPr>
              <a:t>jlambert@mater.ie</a:t>
            </a:r>
            <a:r>
              <a:rPr lang="en-ZA" sz="8000" dirty="0"/>
              <a:t>.   </a:t>
            </a:r>
          </a:p>
          <a:p>
            <a:pPr marL="0" indent="0" algn="ctr">
              <a:buNone/>
            </a:pPr>
            <a:endParaRPr lang="en-US" sz="8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14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6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</a:t>
            </a:r>
          </a:p>
          <a:p>
            <a:pPr marL="0" indent="0">
              <a:buNone/>
            </a:pPr>
            <a:endPara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</a:p>
          <a:p>
            <a:pPr marL="0" indent="0">
              <a:buNone/>
            </a:pPr>
            <a:r>
              <a:rPr lang="en-US" sz="3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endParaRPr lang="en-US" sz="213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8" descr="ECDoH New logos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4832" y="56562"/>
            <a:ext cx="4267741" cy="1993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13804" y="196948"/>
            <a:ext cx="3435180" cy="18535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127000">
              <a:srgbClr val="FF0000"/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8365524" y="86497"/>
            <a:ext cx="11368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b="1" dirty="0">
                <a:solidFill>
                  <a:srgbClr val="0070C0"/>
                </a:solidFill>
              </a:rPr>
              <a:t>HVDRS STUDY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FBF5E6E-97AB-464F-B3FC-ED1B41C0016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21593" y="38321397"/>
            <a:ext cx="3960359" cy="193699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DE68B13-60D8-634B-AA8E-F4882CBD8F8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73993" y="38473797"/>
            <a:ext cx="3960359" cy="19369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51CA457-729A-3E40-8B42-57DE8B34978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200854" y="3536849"/>
            <a:ext cx="4671781" cy="22849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7DC7361-8441-7D45-9475-431CD3D76FB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22573" y="56562"/>
            <a:ext cx="3842951" cy="199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963478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54746"/>
            <a:ext cx="9714471" cy="710921"/>
          </a:xfrm>
        </p:spPr>
        <p:txBody>
          <a:bodyPr>
            <a:normAutofit/>
          </a:bodyPr>
          <a:lstStyle/>
          <a:p>
            <a:pPr algn="ctr"/>
            <a:r>
              <a:rPr lang="en-ZA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568" y="395416"/>
            <a:ext cx="6363729" cy="6462583"/>
          </a:xfrm>
        </p:spPr>
        <p:txBody>
          <a:bodyPr>
            <a:normAutofit fontScale="92500" lnSpcReduction="20000"/>
          </a:bodyPr>
          <a:lstStyle/>
          <a:p>
            <a:pPr marL="457200" lvl="1" indent="0" algn="just">
              <a:buNone/>
            </a:pPr>
            <a:endParaRPr lang="en-US" sz="3600" dirty="0"/>
          </a:p>
          <a:p>
            <a:pPr lvl="1" algn="just"/>
            <a:r>
              <a:rPr lang="en-US" sz="3600" dirty="0"/>
              <a:t>HIV prevalence of 30.8% among pregnant women and over 95% ART coverage in the country(1,2).</a:t>
            </a:r>
          </a:p>
          <a:p>
            <a:pPr lvl="1" algn="just"/>
            <a:endParaRPr lang="en-US" sz="3600" dirty="0"/>
          </a:p>
          <a:p>
            <a:pPr lvl="1" algn="just"/>
            <a:r>
              <a:rPr lang="en-US" sz="3600" dirty="0"/>
              <a:t>About 320, 000 children were living with HIV in SA and 12,000 new paediatric infections occurred in 2016 (3) .</a:t>
            </a:r>
          </a:p>
          <a:p>
            <a:pPr marL="457200" lvl="1" indent="0" algn="just">
              <a:buNone/>
            </a:pPr>
            <a:endParaRPr lang="en-US" sz="3600" dirty="0"/>
          </a:p>
          <a:p>
            <a:pPr lvl="1" algn="just"/>
            <a:r>
              <a:rPr lang="en-US" sz="3600" dirty="0"/>
              <a:t>Emergence of HIV drug resistance poses significant threat to the goal of elimination of mother-to-child transmission (4,5,6). </a:t>
            </a:r>
          </a:p>
          <a:p>
            <a:pPr marL="457200" lvl="1" indent="0" algn="just">
              <a:buNone/>
            </a:pPr>
            <a:endParaRPr lang="en-US" sz="36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A3C30CC-8619-B34F-AED9-C785A1C7BB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296" y="3867665"/>
            <a:ext cx="5511115" cy="2793321"/>
          </a:xfrm>
          <a:prstGeom prst="rect">
            <a:avLst/>
          </a:prstGeom>
        </p:spPr>
      </p:pic>
      <p:graphicFrame>
        <p:nvGraphicFramePr>
          <p:cNvPr id="12" name="Content Placeholder 3">
            <a:extLst>
              <a:ext uri="{FF2B5EF4-FFF2-40B4-BE49-F238E27FC236}">
                <a16:creationId xmlns:a16="http://schemas.microsoft.com/office/drawing/2014/main" id="{1F723AD0-9EF0-904D-8A04-DCE508FEA76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4199108"/>
              </p:ext>
            </p:extLst>
          </p:nvPr>
        </p:nvGraphicFramePr>
        <p:xfrm>
          <a:off x="6487296" y="154746"/>
          <a:ext cx="5597612" cy="37129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AECA3B53-35DD-C84F-8C59-B9B5A9DC45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5367" y="6054811"/>
            <a:ext cx="3305432" cy="803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857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B521C-F1E8-ED4C-B891-6CD28982D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8227" y="123568"/>
            <a:ext cx="7760043" cy="815546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RESEARCH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63E5E0-C0BD-DE45-85B8-2BDD7BC469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989" y="812800"/>
            <a:ext cx="6677663" cy="5662142"/>
          </a:xfrm>
        </p:spPr>
        <p:txBody>
          <a:bodyPr>
            <a:noAutofit/>
          </a:bodyPr>
          <a:lstStyle/>
          <a:p>
            <a:pPr lvl="0" algn="just">
              <a:lnSpc>
                <a:spcPct val="100000"/>
              </a:lnSpc>
            </a:pPr>
            <a:endParaRPr lang="en-US" sz="2400" dirty="0"/>
          </a:p>
          <a:p>
            <a:pPr lvl="0" algn="just">
              <a:lnSpc>
                <a:spcPct val="100000"/>
              </a:lnSpc>
            </a:pPr>
            <a:r>
              <a:rPr lang="en-US" sz="2400" dirty="0"/>
              <a:t>What proportions of pregnant women delivering at high viral load have acquired clinically relevant </a:t>
            </a:r>
            <a:r>
              <a:rPr lang="en-US" sz="2400" b="1" dirty="0"/>
              <a:t>Drug Resistance Mutations (DRMs)</a:t>
            </a:r>
            <a:r>
              <a:rPr lang="en-US" sz="2400" dirty="0"/>
              <a:t>? </a:t>
            </a:r>
            <a:endParaRPr lang="en-ZA" sz="2400" dirty="0"/>
          </a:p>
          <a:p>
            <a:pPr lvl="0" algn="just">
              <a:lnSpc>
                <a:spcPct val="100000"/>
              </a:lnSpc>
            </a:pPr>
            <a:endParaRPr lang="en-US" sz="2400" dirty="0"/>
          </a:p>
          <a:p>
            <a:pPr lvl="0" algn="just">
              <a:lnSpc>
                <a:spcPct val="100000"/>
              </a:lnSpc>
            </a:pPr>
            <a:r>
              <a:rPr lang="en-US" sz="2400" dirty="0"/>
              <a:t>What are the patterns of DRMs in a failing cART regimen in pregnant women in the Eastern Cape, South Africa?</a:t>
            </a:r>
            <a:endParaRPr lang="en-ZA" sz="2400" dirty="0"/>
          </a:p>
          <a:p>
            <a:pPr marL="0" indent="0" algn="just">
              <a:lnSpc>
                <a:spcPct val="100000"/>
              </a:lnSpc>
              <a:buNone/>
            </a:pPr>
            <a:endParaRPr lang="en-US" sz="2400" dirty="0"/>
          </a:p>
          <a:p>
            <a:pPr algn="just">
              <a:lnSpc>
                <a:spcPct val="100000"/>
              </a:lnSpc>
            </a:pPr>
            <a:r>
              <a:rPr lang="en-US" sz="2400" dirty="0"/>
              <a:t>Findings on the frequency and pattern of HIV drug resistance mutations in pregnant women with high VL might give inform new strategies and innovations in the efforts towards eliminating MTCT. </a:t>
            </a:r>
            <a:endParaRPr lang="en-ZA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7DBB1F-75B2-3642-A123-4636B81713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3653" y="939114"/>
            <a:ext cx="5107768" cy="55358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6B0A869-49FA-894E-84F1-3EA2990551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989" y="123567"/>
            <a:ext cx="2656704" cy="1075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721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957" y="593123"/>
            <a:ext cx="6464643" cy="5980671"/>
          </a:xfrm>
        </p:spPr>
        <p:txBody>
          <a:bodyPr>
            <a:normAutofit fontScale="85000" lnSpcReduction="20000"/>
          </a:bodyPr>
          <a:lstStyle/>
          <a:p>
            <a:endParaRPr lang="en-ZA" dirty="0"/>
          </a:p>
          <a:p>
            <a:pPr algn="just"/>
            <a:r>
              <a:rPr lang="en-US" dirty="0"/>
              <a:t>We conducted genetic analysis on viral isolates (n=80) from plasma samples of women with probable virological failure at delivery between January and May 2018 from two large maternity centres in the Eastern Cape.</a:t>
            </a:r>
            <a:r>
              <a:rPr lang="en-US" b="1" dirty="0"/>
              <a:t> 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Partial pol gene covering 1030bp were amplified and sequenced according to standard protocols. 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DRMs were determined by submitting the generated partial pol sequences to the Stanford Genotypic Resistance interpretation algorithm </a:t>
            </a:r>
            <a:r>
              <a:rPr lang="en-ZA" dirty="0"/>
              <a:t>(</a:t>
            </a:r>
            <a:r>
              <a:rPr lang="en-ZA" u="sng" dirty="0">
                <a:hlinkClick r:id="rId2"/>
              </a:rPr>
              <a:t>http://hivdb.stanford.edu/pages/algs/HIVdb.html</a:t>
            </a:r>
            <a:r>
              <a:rPr lang="en-ZA" dirty="0"/>
              <a:t>)</a:t>
            </a:r>
            <a:r>
              <a:rPr lang="en-US" dirty="0"/>
              <a:t> for query on mutations associated with drug resistance. 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We examined the correlates of DRMs using bivariate analysis.</a:t>
            </a:r>
            <a:endParaRPr lang="en-ZA" dirty="0"/>
          </a:p>
          <a:p>
            <a:endParaRPr lang="en-ZA" dirty="0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127E7325-A2D3-BA43-9A52-D3757D3C95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14110" y="14514"/>
            <a:ext cx="10361012" cy="428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8" name="Picture 43" descr="Image result for POL GENE OF HIV IN PICS">
            <a:extLst>
              <a:ext uri="{FF2B5EF4-FFF2-40B4-BE49-F238E27FC236}">
                <a16:creationId xmlns:a16="http://schemas.microsoft.com/office/drawing/2014/main" id="{B238DCA4-FBDB-CE4D-8476-2F30FD491E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025611"/>
            <a:ext cx="5317523" cy="5548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6">
            <a:extLst>
              <a:ext uri="{FF2B5EF4-FFF2-40B4-BE49-F238E27FC236}">
                <a16:creationId xmlns:a16="http://schemas.microsoft.com/office/drawing/2014/main" id="{A42B3CB0-B97A-6348-B655-7E457D7197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14110" y="5052058"/>
            <a:ext cx="103610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Fig. 2.8. Schematic representation of HIV-1 genome. All the important open reading frames are shown </a:t>
            </a:r>
            <a:endParaRPr kumimoji="0" lang="en-ZA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ZA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kumimoji="0" lang="en-ZA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ZA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2C233EE-6E56-AF45-8645-CB4AF4A608C8}"/>
              </a:ext>
            </a:extLst>
          </p:cNvPr>
          <p:cNvSpPr txBox="1"/>
          <p:nvPr/>
        </p:nvSpPr>
        <p:spPr>
          <a:xfrm>
            <a:off x="240957" y="181076"/>
            <a:ext cx="97803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METHODS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AF16BED-AB40-1D47-8402-2C6BDAE0DF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957" y="14514"/>
            <a:ext cx="3231292" cy="1011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122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370948-E778-B147-A110-9A3320997CA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34778" y="939114"/>
            <a:ext cx="6561438" cy="591888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b="1" dirty="0"/>
              <a:t>Participants:</a:t>
            </a:r>
          </a:p>
          <a:p>
            <a:pPr algn="just"/>
            <a:r>
              <a:rPr lang="en-US" sz="3200" dirty="0"/>
              <a:t>Age - 16 - 43 yrs.</a:t>
            </a:r>
          </a:p>
          <a:p>
            <a:pPr algn="just"/>
            <a:r>
              <a:rPr lang="en-US" sz="3200" dirty="0"/>
              <a:t>Predominantly on EFV-based ART  (</a:t>
            </a:r>
            <a:r>
              <a:rPr lang="en-US" sz="3200"/>
              <a:t>82.5%) and </a:t>
            </a:r>
            <a:r>
              <a:rPr lang="en-US" sz="3200" dirty="0"/>
              <a:t>at least 12 months (65%). </a:t>
            </a:r>
          </a:p>
          <a:p>
            <a:pPr algn="just"/>
            <a:r>
              <a:rPr lang="en-US" sz="3200" dirty="0"/>
              <a:t>Median durations on EFV-based ART = 21 months and PI-based ART = 42  months. </a:t>
            </a:r>
          </a:p>
          <a:p>
            <a:pPr algn="just"/>
            <a:r>
              <a:rPr lang="en-US" sz="3200" dirty="0"/>
              <a:t>Median duration on PI-based ART after switching therapy was 11 months. </a:t>
            </a:r>
          </a:p>
          <a:p>
            <a:pPr algn="just"/>
            <a:r>
              <a:rPr lang="en-US" sz="3200" dirty="0"/>
              <a:t>Mean </a:t>
            </a:r>
            <a:r>
              <a:rPr lang="en-US" sz="3200" b="1" dirty="0"/>
              <a:t>CD4 count = 273 </a:t>
            </a:r>
            <a:r>
              <a:rPr lang="en-US" sz="3200" dirty="0"/>
              <a:t>(interquartile range of 3 – 759).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3B5C08E-1888-2F4A-B69B-A5544D1DC20E}"/>
              </a:ext>
            </a:extLst>
          </p:cNvPr>
          <p:cNvSpPr txBox="1"/>
          <p:nvPr/>
        </p:nvSpPr>
        <p:spPr>
          <a:xfrm>
            <a:off x="234777" y="259492"/>
            <a:ext cx="66602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RESULTS AND DISCUSSIONS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CFE8206-B6E0-6941-A6F1-4B49BB855000}"/>
              </a:ext>
            </a:extLst>
          </p:cNvPr>
          <p:cNvSpPr txBox="1">
            <a:spLocks/>
          </p:cNvSpPr>
          <p:nvPr/>
        </p:nvSpPr>
        <p:spPr>
          <a:xfrm>
            <a:off x="6590921" y="905823"/>
            <a:ext cx="5444559" cy="5630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9E770E-FD33-384A-988F-24AF08EF4E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6216" y="1552154"/>
            <a:ext cx="5239264" cy="51822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9222167-ABE5-6245-93AD-3EAC3354B2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6216" y="56562"/>
            <a:ext cx="5239264" cy="1495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379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89B4B688-321E-1346-8072-5C0DD56D4758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299715498"/>
              </p:ext>
            </p:extLst>
          </p:nvPr>
        </p:nvGraphicFramePr>
        <p:xfrm>
          <a:off x="5301050" y="90100"/>
          <a:ext cx="6722074" cy="64841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36850">
                  <a:extLst>
                    <a:ext uri="{9D8B030D-6E8A-4147-A177-3AD203B41FA5}">
                      <a16:colId xmlns:a16="http://schemas.microsoft.com/office/drawing/2014/main" val="3934405572"/>
                    </a:ext>
                  </a:extLst>
                </a:gridCol>
                <a:gridCol w="1074015">
                  <a:extLst>
                    <a:ext uri="{9D8B030D-6E8A-4147-A177-3AD203B41FA5}">
                      <a16:colId xmlns:a16="http://schemas.microsoft.com/office/drawing/2014/main" val="3153414058"/>
                    </a:ext>
                  </a:extLst>
                </a:gridCol>
                <a:gridCol w="2211209">
                  <a:extLst>
                    <a:ext uri="{9D8B030D-6E8A-4147-A177-3AD203B41FA5}">
                      <a16:colId xmlns:a16="http://schemas.microsoft.com/office/drawing/2014/main" val="1437981544"/>
                    </a:ext>
                  </a:extLst>
                </a:gridCol>
              </a:tblGrid>
              <a:tr h="51235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DRMS</a:t>
                      </a:r>
                      <a:endParaRPr lang="en-ZA" sz="2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Freq.</a:t>
                      </a:r>
                      <a:endParaRPr lang="en-ZA" sz="2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Percentages (%)</a:t>
                      </a:r>
                      <a:endParaRPr lang="en-ZA" sz="2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42860345"/>
                  </a:ext>
                </a:extLst>
              </a:tr>
              <a:tr h="31631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Major NNRTI Mutations</a:t>
                      </a:r>
                      <a:endParaRPr lang="en-ZA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ZA" sz="16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ZA" sz="16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31363436"/>
                  </a:ext>
                </a:extLst>
              </a:tr>
              <a:tr h="670786"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*K103N (Confers resistance to EFV/NVP)</a:t>
                      </a:r>
                      <a:endParaRPr lang="en-ZA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43</a:t>
                      </a:r>
                      <a:endParaRPr lang="en-ZA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</a:rPr>
                        <a:t>74.1</a:t>
                      </a:r>
                      <a:endParaRPr lang="en-ZA" sz="16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37636322"/>
                  </a:ext>
                </a:extLst>
              </a:tr>
              <a:tr h="316315"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V106M</a:t>
                      </a:r>
                      <a:endParaRPr lang="en-ZA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ZA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</a:rPr>
                        <a:t>15.5</a:t>
                      </a:r>
                      <a:endParaRPr lang="en-ZA" sz="16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91623451"/>
                  </a:ext>
                </a:extLst>
              </a:tr>
              <a:tr h="316315"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V108I</a:t>
                      </a:r>
                      <a:endParaRPr lang="en-ZA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ZA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</a:rPr>
                        <a:t>8.6</a:t>
                      </a:r>
                      <a:endParaRPr lang="en-ZA" sz="16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04404782"/>
                  </a:ext>
                </a:extLst>
              </a:tr>
              <a:tr h="316315"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P225H</a:t>
                      </a:r>
                      <a:endParaRPr lang="en-ZA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ZA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</a:rPr>
                        <a:t>17.2</a:t>
                      </a:r>
                      <a:endParaRPr lang="en-ZA" sz="16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87193915"/>
                  </a:ext>
                </a:extLst>
              </a:tr>
              <a:tr h="316315"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</a:rPr>
                        <a:t>K101E</a:t>
                      </a:r>
                      <a:endParaRPr lang="en-ZA" sz="16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ZA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</a:rPr>
                        <a:t>3.4</a:t>
                      </a:r>
                      <a:endParaRPr lang="en-ZA" sz="16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02639165"/>
                  </a:ext>
                </a:extLst>
              </a:tr>
              <a:tr h="316315"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</a:rPr>
                        <a:t>Y188L</a:t>
                      </a:r>
                      <a:endParaRPr lang="en-ZA" sz="16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ZA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</a:rPr>
                        <a:t>6.9</a:t>
                      </a:r>
                      <a:endParaRPr lang="en-ZA" sz="16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8716799"/>
                  </a:ext>
                </a:extLst>
              </a:tr>
              <a:tr h="31631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</a:rPr>
                        <a:t>Major NRTI Mutations</a:t>
                      </a:r>
                      <a:endParaRPr lang="en-ZA" sz="16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ZA" sz="16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ZA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90377276"/>
                  </a:ext>
                </a:extLst>
              </a:tr>
              <a:tr h="670786"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*M184V (Confers resistance to 3TC/FTC)</a:t>
                      </a:r>
                      <a:endParaRPr lang="en-ZA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</a:rPr>
                        <a:t>28</a:t>
                      </a:r>
                      <a:endParaRPr lang="en-ZA" sz="16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48.3</a:t>
                      </a:r>
                      <a:endParaRPr lang="en-ZA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54925575"/>
                  </a:ext>
                </a:extLst>
              </a:tr>
              <a:tr h="670786"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*K65R (Confers resistance to TDF)</a:t>
                      </a:r>
                      <a:endParaRPr lang="en-ZA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ZA" sz="16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19.0</a:t>
                      </a:r>
                      <a:endParaRPr lang="en-ZA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55435095"/>
                  </a:ext>
                </a:extLst>
              </a:tr>
              <a:tr h="316315"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K70R/E (TAM)</a:t>
                      </a:r>
                      <a:endParaRPr lang="en-ZA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ZA" sz="16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6.9</a:t>
                      </a:r>
                      <a:endParaRPr lang="en-ZA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61817146"/>
                  </a:ext>
                </a:extLst>
              </a:tr>
              <a:tr h="316315"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K219Q (TAM)</a:t>
                      </a:r>
                      <a:endParaRPr lang="en-ZA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ZA" sz="16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6.9</a:t>
                      </a:r>
                      <a:endParaRPr lang="en-ZA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62366943"/>
                  </a:ext>
                </a:extLst>
              </a:tr>
              <a:tr h="31631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</a:rPr>
                        <a:t>Major PI Mutations</a:t>
                      </a:r>
                      <a:endParaRPr lang="en-ZA" sz="16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ZA" sz="16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ZA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92845577"/>
                  </a:ext>
                </a:extLst>
              </a:tr>
              <a:tr h="316315"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V82L</a:t>
                      </a:r>
                      <a:endParaRPr lang="en-ZA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ZA" sz="16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1.7</a:t>
                      </a:r>
                      <a:endParaRPr lang="en-ZA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6526694"/>
                  </a:ext>
                </a:extLst>
              </a:tr>
              <a:tr h="316315"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L90M</a:t>
                      </a:r>
                      <a:endParaRPr lang="en-ZA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ZA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1.7</a:t>
                      </a:r>
                      <a:endParaRPr lang="en-ZA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3252424"/>
                  </a:ext>
                </a:extLst>
              </a:tr>
            </a:tbl>
          </a:graphicData>
        </a:graphic>
      </p:graphicFrame>
      <p:sp>
        <p:nvSpPr>
          <p:cNvPr id="10" name="Rectangle 2">
            <a:extLst>
              <a:ext uri="{FF2B5EF4-FFF2-40B4-BE49-F238E27FC236}">
                <a16:creationId xmlns:a16="http://schemas.microsoft.com/office/drawing/2014/main" id="{480837DE-F055-F749-8C86-505B75CF8A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924" y="187927"/>
            <a:ext cx="512805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Drug Resistance Mutations in Viral Sequences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4FCE823-0ED3-944C-A332-B728EA70D25A}"/>
              </a:ext>
            </a:extLst>
          </p:cNvPr>
          <p:cNvSpPr/>
          <p:nvPr/>
        </p:nvSpPr>
        <p:spPr>
          <a:xfrm>
            <a:off x="98854" y="813491"/>
            <a:ext cx="5128055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8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/>
              <a:t>Overall, HIV-1 DRMs occurred in 58 (72.5%) viral sequences.</a:t>
            </a:r>
          </a:p>
          <a:p>
            <a:pPr algn="just"/>
            <a:endParaRPr lang="en-US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/>
              <a:t>DRMs prevalence in EFV-based ART = 69.7% and PI-based ART = 87.7%. </a:t>
            </a:r>
          </a:p>
          <a:p>
            <a:pPr algn="just"/>
            <a:endParaRPr lang="en-US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In the RT gene</a:t>
            </a:r>
            <a:r>
              <a:rPr lang="en-US" sz="2400" dirty="0"/>
              <a:t>, the predominant mutation was K103N (n=43/58; 74.1%); in EFV-based ART = 79.1% (n=34).</a:t>
            </a:r>
          </a:p>
          <a:p>
            <a:pPr algn="just"/>
            <a:endParaRPr lang="en-US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/>
              <a:t>The prevalence of K103N in PI-based ART after switching from 1</a:t>
            </a:r>
            <a:r>
              <a:rPr lang="en-US" sz="2400" baseline="30000" dirty="0"/>
              <a:t>st</a:t>
            </a:r>
            <a:r>
              <a:rPr lang="en-US" sz="2400" dirty="0"/>
              <a:t> line ART = 20.9% (n=9).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D7D44D-9135-4447-AD29-0EC989602F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4985" y="6099584"/>
            <a:ext cx="2421924" cy="671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57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497" y="1"/>
            <a:ext cx="6252518" cy="605480"/>
          </a:xfrm>
        </p:spPr>
        <p:txBody>
          <a:bodyPr>
            <a:normAutofit fontScale="90000"/>
          </a:bodyPr>
          <a:lstStyle/>
          <a:p>
            <a:pPr algn="just"/>
            <a:r>
              <a:rPr lang="en-US" sz="2400" b="1" dirty="0">
                <a:solidFill>
                  <a:srgbClr val="FF0000"/>
                </a:solidFill>
                <a:latin typeface="+mn-lt"/>
              </a:rPr>
              <a:t>Bivariate Analysis of Clinical Correlates of HIV DRMs </a:t>
            </a:r>
            <a:endParaRPr lang="en-ZA" sz="2400" b="1" dirty="0">
              <a:solidFill>
                <a:srgbClr val="FF0000"/>
              </a:solidFill>
              <a:latin typeface="+mn-l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552934528"/>
              </p:ext>
            </p:extLst>
          </p:nvPr>
        </p:nvGraphicFramePr>
        <p:xfrm>
          <a:off x="6079524" y="1"/>
          <a:ext cx="6112476" cy="6857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DAB2583-8B84-374A-B7D2-A9C69E1B4D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557690"/>
              </p:ext>
            </p:extLst>
          </p:nvPr>
        </p:nvGraphicFramePr>
        <p:xfrm>
          <a:off x="247135" y="506628"/>
          <a:ext cx="5832389" cy="61325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41633">
                  <a:extLst>
                    <a:ext uri="{9D8B030D-6E8A-4147-A177-3AD203B41FA5}">
                      <a16:colId xmlns:a16="http://schemas.microsoft.com/office/drawing/2014/main" val="2847695409"/>
                    </a:ext>
                  </a:extLst>
                </a:gridCol>
                <a:gridCol w="998387">
                  <a:extLst>
                    <a:ext uri="{9D8B030D-6E8A-4147-A177-3AD203B41FA5}">
                      <a16:colId xmlns:a16="http://schemas.microsoft.com/office/drawing/2014/main" val="3368660388"/>
                    </a:ext>
                  </a:extLst>
                </a:gridCol>
                <a:gridCol w="1035364">
                  <a:extLst>
                    <a:ext uri="{9D8B030D-6E8A-4147-A177-3AD203B41FA5}">
                      <a16:colId xmlns:a16="http://schemas.microsoft.com/office/drawing/2014/main" val="1733442354"/>
                    </a:ext>
                  </a:extLst>
                </a:gridCol>
                <a:gridCol w="1158620">
                  <a:extLst>
                    <a:ext uri="{9D8B030D-6E8A-4147-A177-3AD203B41FA5}">
                      <a16:colId xmlns:a16="http://schemas.microsoft.com/office/drawing/2014/main" val="3427448250"/>
                    </a:ext>
                  </a:extLst>
                </a:gridCol>
                <a:gridCol w="998385">
                  <a:extLst>
                    <a:ext uri="{9D8B030D-6E8A-4147-A177-3AD203B41FA5}">
                      <a16:colId xmlns:a16="http://schemas.microsoft.com/office/drawing/2014/main" val="399575581"/>
                    </a:ext>
                  </a:extLst>
                </a:gridCol>
              </a:tblGrid>
              <a:tr h="55750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Variables </a:t>
                      </a:r>
                      <a:endParaRPr lang="en-ZA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32" marR="4503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All </a:t>
                      </a:r>
                      <a:endParaRPr lang="en-ZA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32" marR="4503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DRMs</a:t>
                      </a:r>
                      <a:endParaRPr lang="en-ZA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32" marR="4503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No DRMS</a:t>
                      </a:r>
                      <a:endParaRPr lang="en-ZA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32" marR="4503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p-value</a:t>
                      </a:r>
                      <a:endParaRPr lang="en-ZA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32" marR="45032" marT="0" marB="0"/>
                </a:tc>
                <a:extLst>
                  <a:ext uri="{0D108BD9-81ED-4DB2-BD59-A6C34878D82A}">
                    <a16:rowId xmlns:a16="http://schemas.microsoft.com/office/drawing/2014/main" val="3270889908"/>
                  </a:ext>
                </a:extLst>
              </a:tr>
              <a:tr h="55750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CD4 Count</a:t>
                      </a:r>
                      <a:endParaRPr lang="en-ZA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32" marR="4503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ZA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32" marR="4503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ZA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32" marR="4503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ZA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32" marR="4503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ZA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32" marR="45032" marT="0" marB="0"/>
                </a:tc>
                <a:extLst>
                  <a:ext uri="{0D108BD9-81ED-4DB2-BD59-A6C34878D82A}">
                    <a16:rowId xmlns:a16="http://schemas.microsoft.com/office/drawing/2014/main" val="2915404259"/>
                  </a:ext>
                </a:extLst>
              </a:tr>
              <a:tr h="557508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</a:rPr>
                        <a:t>&lt;200</a:t>
                      </a:r>
                      <a:endParaRPr lang="en-ZA" sz="16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32" marR="4503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24 (34.3)</a:t>
                      </a:r>
                      <a:endParaRPr lang="en-ZA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32" marR="4503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</a:rPr>
                        <a:t>23 (95.7)</a:t>
                      </a:r>
                      <a:endParaRPr lang="en-ZA" sz="16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32" marR="4503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</a:rPr>
                        <a:t>1 (4.3)</a:t>
                      </a:r>
                      <a:endParaRPr lang="en-ZA" sz="16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32" marR="4503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0.002</a:t>
                      </a:r>
                      <a:endParaRPr lang="en-ZA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32" marR="45032" marT="0" marB="0"/>
                </a:tc>
                <a:extLst>
                  <a:ext uri="{0D108BD9-81ED-4DB2-BD59-A6C34878D82A}">
                    <a16:rowId xmlns:a16="http://schemas.microsoft.com/office/drawing/2014/main" val="3138003271"/>
                  </a:ext>
                </a:extLst>
              </a:tr>
              <a:tr h="557508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</a:rPr>
                        <a:t>200-349</a:t>
                      </a:r>
                      <a:endParaRPr lang="en-ZA" sz="16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32" marR="4503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</a:rPr>
                        <a:t>24 (35.8)</a:t>
                      </a:r>
                      <a:endParaRPr lang="en-ZA" sz="16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32" marR="4503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</a:rPr>
                        <a:t>13 (54.2)</a:t>
                      </a:r>
                      <a:endParaRPr lang="en-ZA" sz="16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32" marR="4503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</a:rPr>
                        <a:t>11 (45.8)</a:t>
                      </a:r>
                      <a:endParaRPr lang="en-ZA" sz="16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32" marR="4503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ZA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32" marR="45032" marT="0" marB="0"/>
                </a:tc>
                <a:extLst>
                  <a:ext uri="{0D108BD9-81ED-4DB2-BD59-A6C34878D82A}">
                    <a16:rowId xmlns:a16="http://schemas.microsoft.com/office/drawing/2014/main" val="982697859"/>
                  </a:ext>
                </a:extLst>
              </a:tr>
              <a:tr h="557508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</a:rPr>
                        <a:t>350-499</a:t>
                      </a:r>
                      <a:endParaRPr lang="en-ZA" sz="16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32" marR="4503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</a:rPr>
                        <a:t>14 (20.9)</a:t>
                      </a:r>
                      <a:endParaRPr lang="en-ZA" sz="16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32" marR="4503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</a:rPr>
                        <a:t>11 (78.6)</a:t>
                      </a:r>
                      <a:endParaRPr lang="en-ZA" sz="16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32" marR="4503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</a:rPr>
                        <a:t>3 (21.4)</a:t>
                      </a:r>
                      <a:endParaRPr lang="en-ZA" sz="16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32" marR="4503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ZA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32" marR="45032" marT="0" marB="0"/>
                </a:tc>
                <a:extLst>
                  <a:ext uri="{0D108BD9-81ED-4DB2-BD59-A6C34878D82A}">
                    <a16:rowId xmlns:a16="http://schemas.microsoft.com/office/drawing/2014/main" val="4143282227"/>
                  </a:ext>
                </a:extLst>
              </a:tr>
              <a:tr h="557508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  <a:sym typeface="Symbol" pitchFamily="2" charset="2"/>
                        </a:rPr>
                        <a:t></a:t>
                      </a: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</a:rPr>
                        <a:t>500</a:t>
                      </a:r>
                      <a:endParaRPr lang="en-ZA" sz="16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32" marR="4503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</a:rPr>
                        <a:t>6 (9.0)</a:t>
                      </a:r>
                      <a:endParaRPr lang="en-ZA" sz="16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32" marR="4503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</a:rPr>
                        <a:t>2 (33.3)</a:t>
                      </a:r>
                      <a:endParaRPr lang="en-ZA" sz="16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32" marR="4503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</a:rPr>
                        <a:t>4 (66.7)</a:t>
                      </a:r>
                      <a:endParaRPr lang="en-ZA" sz="16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32" marR="4503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ZA" sz="16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32" marR="45032" marT="0" marB="0"/>
                </a:tc>
                <a:extLst>
                  <a:ext uri="{0D108BD9-81ED-4DB2-BD59-A6C34878D82A}">
                    <a16:rowId xmlns:a16="http://schemas.microsoft.com/office/drawing/2014/main" val="1841636777"/>
                  </a:ext>
                </a:extLst>
              </a:tr>
              <a:tr h="55750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</a:rPr>
                        <a:t>WHO Stage</a:t>
                      </a:r>
                      <a:endParaRPr lang="en-ZA" sz="16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32" marR="4503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ZA" sz="16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32" marR="4503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ZA" sz="16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32" marR="4503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ZA" sz="16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32" marR="4503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ZA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32" marR="45032" marT="0" marB="0"/>
                </a:tc>
                <a:extLst>
                  <a:ext uri="{0D108BD9-81ED-4DB2-BD59-A6C34878D82A}">
                    <a16:rowId xmlns:a16="http://schemas.microsoft.com/office/drawing/2014/main" val="3587575661"/>
                  </a:ext>
                </a:extLst>
              </a:tr>
              <a:tr h="557508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</a:rPr>
                        <a:t>I</a:t>
                      </a:r>
                      <a:endParaRPr lang="en-ZA" sz="16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32" marR="4503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</a:rPr>
                        <a:t>44 (62.0)</a:t>
                      </a:r>
                      <a:endParaRPr lang="en-ZA" sz="16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32" marR="4503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</a:rPr>
                        <a:t>28 (63.6)</a:t>
                      </a:r>
                      <a:endParaRPr lang="en-ZA" sz="16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32" marR="4503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</a:rPr>
                        <a:t>16 (36.4)</a:t>
                      </a:r>
                      <a:endParaRPr lang="en-ZA" sz="16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32" marR="4503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0.304</a:t>
                      </a:r>
                      <a:endParaRPr lang="en-ZA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32" marR="45032" marT="0" marB="0"/>
                </a:tc>
                <a:extLst>
                  <a:ext uri="{0D108BD9-81ED-4DB2-BD59-A6C34878D82A}">
                    <a16:rowId xmlns:a16="http://schemas.microsoft.com/office/drawing/2014/main" val="3142867277"/>
                  </a:ext>
                </a:extLst>
              </a:tr>
              <a:tr h="557508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</a:rPr>
                        <a:t>II</a:t>
                      </a:r>
                      <a:endParaRPr lang="en-ZA" sz="16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32" marR="4503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</a:rPr>
                        <a:t>11 (15.5)</a:t>
                      </a:r>
                      <a:endParaRPr lang="en-ZA" sz="16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32" marR="4503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</a:rPr>
                        <a:t>9 (81.8)</a:t>
                      </a:r>
                      <a:endParaRPr lang="en-ZA" sz="16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32" marR="4503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</a:rPr>
                        <a:t>2 (18.2)</a:t>
                      </a:r>
                      <a:endParaRPr lang="en-ZA" sz="16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32" marR="4503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ZA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32" marR="45032" marT="0" marB="0"/>
                </a:tc>
                <a:extLst>
                  <a:ext uri="{0D108BD9-81ED-4DB2-BD59-A6C34878D82A}">
                    <a16:rowId xmlns:a16="http://schemas.microsoft.com/office/drawing/2014/main" val="195873217"/>
                  </a:ext>
                </a:extLst>
              </a:tr>
              <a:tr h="557508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</a:rPr>
                        <a:t>III</a:t>
                      </a:r>
                      <a:endParaRPr lang="en-ZA" sz="16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32" marR="4503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</a:rPr>
                        <a:t>14 (19.7)</a:t>
                      </a:r>
                      <a:endParaRPr lang="en-ZA" sz="16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32" marR="4503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</a:rPr>
                        <a:t>12 (85.7)</a:t>
                      </a:r>
                      <a:endParaRPr lang="en-ZA" sz="16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32" marR="4503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</a:rPr>
                        <a:t>2 (14.3)</a:t>
                      </a:r>
                      <a:endParaRPr lang="en-ZA" sz="16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32" marR="4503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ZA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32" marR="45032" marT="0" marB="0"/>
                </a:tc>
                <a:extLst>
                  <a:ext uri="{0D108BD9-81ED-4DB2-BD59-A6C34878D82A}">
                    <a16:rowId xmlns:a16="http://schemas.microsoft.com/office/drawing/2014/main" val="1916394410"/>
                  </a:ext>
                </a:extLst>
              </a:tr>
              <a:tr h="557508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IV</a:t>
                      </a:r>
                      <a:endParaRPr lang="en-ZA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32" marR="4503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2 (2.8)</a:t>
                      </a:r>
                      <a:endParaRPr lang="en-ZA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32" marR="4503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1 (50.0)</a:t>
                      </a:r>
                      <a:endParaRPr lang="en-ZA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32" marR="4503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1 (50.0)</a:t>
                      </a:r>
                      <a:endParaRPr lang="en-ZA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32" marR="4503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ZA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32" marR="45032" marT="0" marB="0"/>
                </a:tc>
                <a:extLst>
                  <a:ext uri="{0D108BD9-81ED-4DB2-BD59-A6C34878D82A}">
                    <a16:rowId xmlns:a16="http://schemas.microsoft.com/office/drawing/2014/main" val="1052268309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CB7D8E9F-3B1E-BC4E-808B-DCD61B60DE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7924" y="6076689"/>
            <a:ext cx="1631091" cy="671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944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701936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+mn-lt"/>
              </a:rPr>
              <a:t>ACKNOWLEDGEMENTS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018224"/>
          </a:xfrm>
        </p:spPr>
        <p:txBody>
          <a:bodyPr/>
          <a:lstStyle/>
          <a:p>
            <a:endParaRPr lang="en-US" sz="2400" dirty="0"/>
          </a:p>
          <a:p>
            <a:endParaRPr lang="en-US" sz="2400" dirty="0"/>
          </a:p>
          <a:p>
            <a:endParaRPr lang="en-US" dirty="0"/>
          </a:p>
        </p:txBody>
      </p:sp>
      <p:pic>
        <p:nvPicPr>
          <p:cNvPr id="9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625" y="986800"/>
            <a:ext cx="3159923" cy="2009083"/>
          </a:xfrm>
          <a:prstGeom prst="rect">
            <a:avLst/>
          </a:prstGeom>
        </p:spPr>
      </p:pic>
      <p:pic>
        <p:nvPicPr>
          <p:cNvPr id="1026" name="Picture 2" descr="Ho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0990" y="986801"/>
            <a:ext cx="2843340" cy="1881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sahistory.org.za/sites/default/files/styles/biography_pic_style/public/bio_pics/makiwane_c.jpg?itok=zvLUw0c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45" y="2997622"/>
            <a:ext cx="2962885" cy="2007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90990" y="2997622"/>
            <a:ext cx="2959927" cy="2007343"/>
          </a:xfrm>
          <a:prstGeom prst="rect">
            <a:avLst/>
          </a:prstGeom>
        </p:spPr>
      </p:pic>
      <p:pic>
        <p:nvPicPr>
          <p:cNvPr id="11" name="Picture 8" descr="ECDoH New logos">
            <a:extLst>
              <a:ext uri="{FF2B5EF4-FFF2-40B4-BE49-F238E27FC236}">
                <a16:creationId xmlns:a16="http://schemas.microsoft.com/office/drawing/2014/main" id="{70B2C1EF-114E-FE48-906D-544B8F325C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0645" y="5004965"/>
            <a:ext cx="11780271" cy="1853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1EBC3FD-EA18-5A4C-A884-AB9488A8619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33530" y="986801"/>
            <a:ext cx="5857460" cy="401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06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15457</TotalTime>
  <Words>946</Words>
  <Application>Microsoft Macintosh PowerPoint</Application>
  <PresentationFormat>Widescreen</PresentationFormat>
  <Paragraphs>178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Symbol</vt:lpstr>
      <vt:lpstr>Times New Roman</vt:lpstr>
      <vt:lpstr>Office Theme</vt:lpstr>
      <vt:lpstr>PowerPoint Presentation</vt:lpstr>
      <vt:lpstr>BACKGROUND</vt:lpstr>
      <vt:lpstr>RESEARCH QUESTIONS</vt:lpstr>
      <vt:lpstr>PowerPoint Presentation</vt:lpstr>
      <vt:lpstr>PowerPoint Presentation</vt:lpstr>
      <vt:lpstr>PowerPoint Presentation</vt:lpstr>
      <vt:lpstr>Bivariate Analysis of Clinical Correlates of HIV DRMs </vt:lpstr>
      <vt:lpstr>ACKNOWLEDGEMENTS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Vincent Adeniyi</dc:creator>
  <cp:lastModifiedBy>Oladele Adeyini</cp:lastModifiedBy>
  <cp:revision>160</cp:revision>
  <cp:lastPrinted>2019-07-18T13:38:43Z</cp:lastPrinted>
  <dcterms:created xsi:type="dcterms:W3CDTF">2016-05-09T13:19:57Z</dcterms:created>
  <dcterms:modified xsi:type="dcterms:W3CDTF">2019-07-19T16:41:00Z</dcterms:modified>
</cp:coreProperties>
</file>